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8" r:id="rId5"/>
    <p:sldId id="271" r:id="rId6"/>
    <p:sldId id="267" r:id="rId7"/>
    <p:sldId id="275" r:id="rId8"/>
    <p:sldId id="276" r:id="rId9"/>
    <p:sldId id="273" r:id="rId10"/>
    <p:sldId id="268" r:id="rId11"/>
    <p:sldId id="272" r:id="rId12"/>
    <p:sldId id="270" r:id="rId13"/>
    <p:sldId id="27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4/3/2020 11:44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22" y="0"/>
            <a:ext cx="12240000" cy="690664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52347" y="5020326"/>
            <a:ext cx="7752138" cy="13898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cs typeface="Segoe UI" panose="020B0502040204020203" pitchFamily="34" charset="0"/>
              </a:rPr>
              <a:t>Christianna Reinhardt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Northern Arizona University 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53D9551D-DE61-42BA-9EAD-8347BF0E8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NASA Space grant Science Writing</a:t>
            </a:r>
            <a:br>
              <a:rPr lang="en-US" dirty="0"/>
            </a:br>
            <a:r>
              <a:rPr lang="en-US" dirty="0"/>
              <a:t>2019-2020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4D023C-BC4A-4453-A661-F48507A0B393}"/>
              </a:ext>
            </a:extLst>
          </p:cNvPr>
          <p:cNvSpPr txBox="1"/>
          <p:nvPr/>
        </p:nvSpPr>
        <p:spPr>
          <a:xfrm>
            <a:off x="8700125" y="5323394"/>
            <a:ext cx="3222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Mentor: Chris </a:t>
            </a:r>
            <a:r>
              <a:rPr lang="en-US" sz="2400" dirty="0" err="1"/>
              <a:t>Etling</a:t>
            </a:r>
            <a:r>
              <a:rPr lang="en-US" sz="2400" dirty="0"/>
              <a:t>, Managing Editor, Arizona Daily Sun </a:t>
            </a:r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443527"/>
            <a:ext cx="3188564" cy="150703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3E00E910-0946-479C-BECE-A31F14840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933066"/>
            <a:ext cx="2165389" cy="2280876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AD82BF4-4D03-461A-B68A-18EE38D74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541" y="4068979"/>
            <a:ext cx="1860182" cy="2483343"/>
          </a:xfrm>
          <a:prstGeom prst="rect">
            <a:avLst/>
          </a:prstGeom>
        </p:spPr>
      </p:pic>
      <p:pic>
        <p:nvPicPr>
          <p:cNvPr id="20" name="Picture 19" descr="A black sign with white text&#10;&#10;Description automatically generated">
            <a:extLst>
              <a:ext uri="{FF2B5EF4-FFF2-40B4-BE49-F238E27FC236}">
                <a16:creationId xmlns:a16="http://schemas.microsoft.com/office/drawing/2014/main" id="{275B6084-990B-425D-91B7-2E045BB69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526" y="2049064"/>
            <a:ext cx="2534191" cy="18016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FDC05C-8B7E-41F7-9F7D-DAE3DFD79846}"/>
              </a:ext>
            </a:extLst>
          </p:cNvPr>
          <p:cNvSpPr txBox="1"/>
          <p:nvPr/>
        </p:nvSpPr>
        <p:spPr>
          <a:xfrm>
            <a:off x="6196615" y="5404763"/>
            <a:ext cx="446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Dr. Nadine Barlow – our fearless leader!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Chris </a:t>
            </a:r>
            <a:r>
              <a:rPr lang="en-US" dirty="0" err="1"/>
              <a:t>Etling</a:t>
            </a:r>
            <a:r>
              <a:rPr lang="en-US" dirty="0"/>
              <a:t> – Managing Editor, Arizona Daily Sun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951A4C4-185B-4311-B7E7-41E87F2B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288" y="3004907"/>
            <a:ext cx="2418069" cy="24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0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055D10-5B53-4AB5-B108-CAEA2CCD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65544" y="2123481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 descr="decorative element">
            <a:extLst>
              <a:ext uri="{FF2B5EF4-FFF2-40B4-BE49-F238E27FC236}">
                <a16:creationId xmlns:a16="http://schemas.microsoft.com/office/drawing/2014/main" id="{2160777B-9AE2-48D8-A288-45695679DCD0}"/>
              </a:ext>
            </a:extLst>
          </p:cNvPr>
          <p:cNvSpPr txBox="1"/>
          <p:nvPr/>
        </p:nvSpPr>
        <p:spPr>
          <a:xfrm>
            <a:off x="6488441" y="467849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74A029-8AD0-4A10-B977-541CE5DD0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9175" y="1512047"/>
            <a:ext cx="6934199" cy="3833906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7AAF-C78F-46C2-9727-8076925C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958" y="-160908"/>
            <a:ext cx="5032406" cy="210400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C3BA7-657D-4A39-B6FF-0720F1627A5D}"/>
              </a:ext>
            </a:extLst>
          </p:cNvPr>
          <p:cNvSpPr txBox="1"/>
          <p:nvPr/>
        </p:nvSpPr>
        <p:spPr>
          <a:xfrm>
            <a:off x="1336241" y="1187940"/>
            <a:ext cx="13316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?</a:t>
            </a:r>
            <a:endParaRPr lang="en-US" sz="30000" b="1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AFD23-5991-453E-A6F0-BAEF90792321}"/>
              </a:ext>
            </a:extLst>
          </p:cNvPr>
          <p:cNvSpPr txBox="1"/>
          <p:nvPr/>
        </p:nvSpPr>
        <p:spPr>
          <a:xfrm>
            <a:off x="6320901" y="372862"/>
            <a:ext cx="471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Thank you for your time!</a:t>
            </a:r>
          </a:p>
        </p:txBody>
      </p:sp>
      <p:pic>
        <p:nvPicPr>
          <p:cNvPr id="1026" name="Picture 2" descr="Image result for questions gif funny">
            <a:extLst>
              <a:ext uri="{FF2B5EF4-FFF2-40B4-BE49-F238E27FC236}">
                <a16:creationId xmlns:a16="http://schemas.microsoft.com/office/drawing/2014/main" id="{81698E7B-DF28-45EC-BC94-9E00C459E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61" y="1991693"/>
            <a:ext cx="4762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7394" y="688779"/>
            <a:ext cx="6555641" cy="5223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2019-2020 Science Writing position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Three* science articles fitting NASA’s mission to reach a general audience published in the AZ Daily Sun, Flagstaff, AZ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Objectives: science communication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*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Modified from six due to changes in the Spring 2020 Academic semester due to COVID-19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 descr="window icon">
            <a:extLst>
              <a:ext uri="{FF2B5EF4-FFF2-40B4-BE49-F238E27FC236}">
                <a16:creationId xmlns:a16="http://schemas.microsoft.com/office/drawing/2014/main" id="{9703E59E-E3B4-4DE2-86DA-33F4736B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6075" y="2610946"/>
            <a:ext cx="1991366" cy="19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543707"/>
            <a:ext cx="4086593" cy="22787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Opportunities to Connect and Inspire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40E108-43C3-4816-91FB-4F3FE893D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815" y="309894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Exit Door">
            <a:extLst>
              <a:ext uri="{FF2B5EF4-FFF2-40B4-BE49-F238E27FC236}">
                <a16:creationId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0735" y="3450462"/>
            <a:ext cx="1908000" cy="190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6616" y="818752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TextBox 7" descr="decorative element">
            <a:extLst>
              <a:ext uri="{FF2B5EF4-FFF2-40B4-BE49-F238E27FC236}">
                <a16:creationId xmlns:a16="http://schemas.microsoft.com/office/drawing/2014/main" id="{899BC040-0D5E-4E6E-8E95-6B710CABCAF8}"/>
              </a:ext>
            </a:extLst>
          </p:cNvPr>
          <p:cNvSpPr txBox="1"/>
          <p:nvPr/>
        </p:nvSpPr>
        <p:spPr>
          <a:xfrm>
            <a:off x="5753100" y="84205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0D6914-3231-4EEA-BA0E-6EB9635E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5883" y="1938345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TextBox 9" descr="decorative element">
            <a:extLst>
              <a:ext uri="{FF2B5EF4-FFF2-40B4-BE49-F238E27FC236}">
                <a16:creationId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762625" y="196164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A7A1F3-DF16-4906-AB99-7271A62B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1000" y="273018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TextBox 11" descr="decorative element">
            <a:extLst>
              <a:ext uri="{FF2B5EF4-FFF2-40B4-BE49-F238E27FC236}">
                <a16:creationId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777742" y="276227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B39FAF-E8F3-4DC0-85F2-0F3005FA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5150" y="378906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TextBox 13" descr="decorative element">
            <a:extLst>
              <a:ext uri="{FF2B5EF4-FFF2-40B4-BE49-F238E27FC236}">
                <a16:creationId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753100" y="381236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075E26-5BF9-40ED-9945-45C65E2A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5408" y="455222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6" name="TextBox 15" descr="decorative element">
            <a:extLst>
              <a:ext uri="{FF2B5EF4-FFF2-40B4-BE49-F238E27FC236}">
                <a16:creationId xmlns:a16="http://schemas.microsoft.com/office/drawing/2014/main" id="{BB8F23EE-E31D-4666-AAD5-11B6D6D93B40}"/>
              </a:ext>
            </a:extLst>
          </p:cNvPr>
          <p:cNvSpPr txBox="1"/>
          <p:nvPr/>
        </p:nvSpPr>
        <p:spPr>
          <a:xfrm>
            <a:off x="5762625" y="45843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Astronaut Charlie Duke – 50 years of Apollo Mission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Astronaut Mark Kelly – Sleep Science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Bone Loss in Astronauts After Space Travel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Lowell Observatory’s Long View*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90 Years of the Discovery of Pluto*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>
            <a:normAutofit/>
          </a:bodyPr>
          <a:lstStyle/>
          <a:p>
            <a:r>
              <a:rPr lang="en-US" dirty="0"/>
              <a:t>How We Connected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Image result for mark kelly nasa photo">
            <a:extLst>
              <a:ext uri="{FF2B5EF4-FFF2-40B4-BE49-F238E27FC236}">
                <a16:creationId xmlns:a16="http://schemas.microsoft.com/office/drawing/2014/main" id="{38ABB2D2-D1F7-485B-9C73-6AACD5E1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470" y="2811572"/>
            <a:ext cx="3841152" cy="215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EEB29B8-E02A-45F7-93D2-6F6EEE38B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81" y="2932868"/>
            <a:ext cx="4106771" cy="28642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008CDC-ACA7-4150-9F07-51E94E4D589A}"/>
              </a:ext>
            </a:extLst>
          </p:cNvPr>
          <p:cNvSpPr txBox="1"/>
          <p:nvPr/>
        </p:nvSpPr>
        <p:spPr>
          <a:xfrm>
            <a:off x="941033" y="2556769"/>
            <a:ext cx="3528719" cy="37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Astronaut Charlie Duke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C5290A-5F28-4A27-814F-5A5CFC7FB127}"/>
              </a:ext>
            </a:extLst>
          </p:cNvPr>
          <p:cNvSpPr txBox="1"/>
          <p:nvPr/>
        </p:nvSpPr>
        <p:spPr>
          <a:xfrm>
            <a:off x="8774989" y="5078027"/>
            <a:ext cx="289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Astronaut Mark Kelly</a:t>
            </a:r>
          </a:p>
        </p:txBody>
      </p:sp>
      <p:pic>
        <p:nvPicPr>
          <p:cNvPr id="2052" name="Picture 4" descr="Image result for i heart pluto logo">
            <a:extLst>
              <a:ext uri="{FF2B5EF4-FFF2-40B4-BE49-F238E27FC236}">
                <a16:creationId xmlns:a16="http://schemas.microsoft.com/office/drawing/2014/main" id="{518EF6AD-12A1-44A0-A635-ED81CBA3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99" y="2481355"/>
            <a:ext cx="2274348" cy="18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D06A30-E014-48E3-BDC8-5E7FF9DA6FC2}"/>
              </a:ext>
            </a:extLst>
          </p:cNvPr>
          <p:cNvSpPr txBox="1"/>
          <p:nvPr/>
        </p:nvSpPr>
        <p:spPr>
          <a:xfrm>
            <a:off x="4952098" y="4527612"/>
            <a:ext cx="251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Inaugural </a:t>
            </a:r>
            <a:r>
              <a:rPr lang="en-US" i="1" dirty="0"/>
              <a:t>I Heart Pluto</a:t>
            </a:r>
            <a:r>
              <a:rPr lang="en-US" dirty="0"/>
              <a:t> Event</a:t>
            </a:r>
          </a:p>
        </p:txBody>
      </p:sp>
    </p:spTree>
    <p:extLst>
      <p:ext uri="{BB962C8B-B14F-4D97-AF65-F5344CB8AC3E}">
        <p14:creationId xmlns:p14="http://schemas.microsoft.com/office/powerpoint/2010/main" val="56842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>
            <a:normAutofit/>
          </a:bodyPr>
          <a:lstStyle/>
          <a:p>
            <a:r>
              <a:rPr lang="en-US" dirty="0"/>
              <a:t>How We Connected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8C52B4B-489F-4A9D-95E3-E2EDC0B76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3" y="1308100"/>
            <a:ext cx="6525040" cy="4485289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90830A-D743-4346-8733-DF0274B3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69" y="2310523"/>
            <a:ext cx="615676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6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>
            <a:normAutofit fontScale="90000"/>
          </a:bodyPr>
          <a:lstStyle/>
          <a:p>
            <a:r>
              <a:rPr lang="en-US" dirty="0"/>
              <a:t>Collecting Data (facts) as a Science Journalist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Fact-check every fact with three different credible sources</a:t>
            </a:r>
          </a:p>
          <a:p>
            <a:pPr marL="0" lv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22" name="Graphic 21" descr="door icon">
            <a:extLst>
              <a:ext uri="{FF2B5EF4-FFF2-40B4-BE49-F238E27FC236}">
                <a16:creationId xmlns:a16="http://schemas.microsoft.com/office/drawing/2014/main" id="{62B5039C-9F73-4097-A7C3-A89E805C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4318" y="4028954"/>
            <a:ext cx="1620000" cy="1620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12600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Fact-check every quote with a three-part closed loop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13" name="Graphic 12" descr="window icon">
            <a:extLst>
              <a:ext uri="{FF2B5EF4-FFF2-40B4-BE49-F238E27FC236}">
                <a16:creationId xmlns:a16="http://schemas.microsoft.com/office/drawing/2014/main" id="{1305288D-76D3-4AD1-8C89-DD8E87F76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316" y="3843271"/>
            <a:ext cx="1991366" cy="19913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85590" y="2443527"/>
            <a:ext cx="3993266" cy="229167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Even paragraphs come in threes: three sentences minimum per </a:t>
            </a:r>
            <a:r>
              <a:rPr lang="en-US" sz="2400" dirty="0" err="1"/>
              <a:t>graf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15" name="Graphic 14" descr="two  people holding hands icon">
            <a:extLst>
              <a:ext uri="{FF2B5EF4-FFF2-40B4-BE49-F238E27FC236}">
                <a16:creationId xmlns:a16="http://schemas.microsoft.com/office/drawing/2014/main" id="{C8A04A15-6CD6-B943-8223-46AC40202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0424" y="3988215"/>
            <a:ext cx="1763598" cy="176359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2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>
            <a:normAutofit/>
          </a:bodyPr>
          <a:lstStyle/>
          <a:p>
            <a:r>
              <a:rPr lang="en-US" dirty="0"/>
              <a:t>What’s credible?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443526"/>
            <a:ext cx="3348000" cy="359328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600" b="1" dirty="0"/>
              <a:t>Academic, peer-reviewed journals from Science and Medicine</a:t>
            </a:r>
            <a:endParaRPr lang="en-US" sz="2400" dirty="0"/>
          </a:p>
          <a:p>
            <a:pPr marL="0" lvl="0" indent="0" algn="ctr">
              <a:buNone/>
            </a:pPr>
            <a:r>
              <a:rPr lang="en-US" dirty="0"/>
              <a:t>Most referenced: </a:t>
            </a:r>
          </a:p>
          <a:p>
            <a:pPr marL="0" lvl="0" indent="0" algn="ctr">
              <a:buNone/>
            </a:pPr>
            <a:r>
              <a:rPr lang="en-US" sz="2400" i="1" dirty="0"/>
              <a:t>Nature, Journal of American Medicine</a:t>
            </a:r>
          </a:p>
          <a:p>
            <a:pPr marL="0" lv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6"/>
            <a:ext cx="3348000" cy="395727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600" b="1" dirty="0"/>
              <a:t>Government information websites</a:t>
            </a:r>
          </a:p>
          <a:p>
            <a:pPr marL="0" lvl="0" indent="0" algn="ctr">
              <a:buNone/>
            </a:pPr>
            <a:r>
              <a:rPr lang="en-US" dirty="0"/>
              <a:t>Most referenced: </a:t>
            </a:r>
          </a:p>
          <a:p>
            <a:pPr marL="0" lvl="0" indent="0" algn="ctr">
              <a:buNone/>
            </a:pPr>
            <a:r>
              <a:rPr lang="en-US" sz="2400" i="1" dirty="0"/>
              <a:t>NASA, Center for Disease Control, National Institute of Health, National Center for Biotechnology Information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85590" y="2443527"/>
            <a:ext cx="3993266" cy="359328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600" b="1" dirty="0"/>
              <a:t>Verified university research sites</a:t>
            </a:r>
            <a:endParaRPr lang="en-US" sz="2400" dirty="0"/>
          </a:p>
          <a:p>
            <a:pPr marL="0" lvl="0" indent="0" algn="ctr">
              <a:buNone/>
            </a:pPr>
            <a:endParaRPr lang="en-US" sz="2400" dirty="0"/>
          </a:p>
          <a:p>
            <a:pPr marL="0" lvl="0" indent="0" algn="ctr">
              <a:buNone/>
            </a:pPr>
            <a:r>
              <a:rPr lang="en-US" dirty="0"/>
              <a:t>Most referenced: </a:t>
            </a:r>
          </a:p>
          <a:p>
            <a:pPr marL="0" lvl="0" indent="0" algn="ctr">
              <a:buNone/>
            </a:pPr>
            <a:r>
              <a:rPr lang="en-US" sz="2400" i="1" dirty="0"/>
              <a:t>Mayo, Cleveland Clinic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600" y="770077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14EB5-3483-49AA-8069-F74D82B84A67}"/>
              </a:ext>
            </a:extLst>
          </p:cNvPr>
          <p:cNvSpPr txBox="1"/>
          <p:nvPr/>
        </p:nvSpPr>
        <p:spPr>
          <a:xfrm>
            <a:off x="671609" y="78385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D35B0B-D4ED-464C-873F-642CBEC70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504" y="160960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5C840-04E8-4B3B-A920-8B11BE41875C}"/>
              </a:ext>
            </a:extLst>
          </p:cNvPr>
          <p:cNvSpPr txBox="1"/>
          <p:nvPr/>
        </p:nvSpPr>
        <p:spPr>
          <a:xfrm>
            <a:off x="662817" y="163840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75A3E-5AEC-448F-857F-931E05CDE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504" y="280440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6C1C0-BDE5-4837-A952-08C154405894}"/>
              </a:ext>
            </a:extLst>
          </p:cNvPr>
          <p:cNvSpPr txBox="1"/>
          <p:nvPr/>
        </p:nvSpPr>
        <p:spPr>
          <a:xfrm>
            <a:off x="662817" y="283835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4EE672-043B-4A9C-9B4F-61AC099E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197" y="3649127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1630E-E52B-4235-9AAF-45C521F86D65}"/>
              </a:ext>
            </a:extLst>
          </p:cNvPr>
          <p:cNvSpPr txBox="1"/>
          <p:nvPr/>
        </p:nvSpPr>
        <p:spPr>
          <a:xfrm>
            <a:off x="662817" y="366179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Blogs, Vlogs, scientist-friends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Wikipedia, Reddit (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Anything Crowdsourced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)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Google’s definition of something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Goop.com, verywellhealth.com,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etc</a:t>
            </a:r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CAN INSPIRE, BUT NOT CONFIRM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KNOW WHO FUNDS YOUR SOURCES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What’s Not Credible?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Fire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aphic 25" descr="Alarm">
            <a:extLst>
              <a:ext uri="{FF2B5EF4-FFF2-40B4-BE49-F238E27FC236}">
                <a16:creationId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35AEFA-F289-46D0-BBE8-3BB779BF0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99452" y="1891541"/>
            <a:ext cx="683280" cy="68328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44D6B3-A5C3-45B7-BC39-889CA7ED1D34}"/>
              </a:ext>
            </a:extLst>
          </p:cNvPr>
          <p:cNvSpPr txBox="1"/>
          <p:nvPr/>
        </p:nvSpPr>
        <p:spPr>
          <a:xfrm>
            <a:off x="2234176" y="1912856"/>
            <a:ext cx="333375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0C167E-2525-4786-B676-2BB45CCD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85732" y="1891181"/>
            <a:ext cx="684000" cy="68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56C5D-8989-43C6-972E-3DB66D9996AE}"/>
              </a:ext>
            </a:extLst>
          </p:cNvPr>
          <p:cNvSpPr txBox="1"/>
          <p:nvPr/>
        </p:nvSpPr>
        <p:spPr>
          <a:xfrm>
            <a:off x="9522945" y="1922834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3D9163-4861-465C-A2A4-AEAABF8313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prstClr val="black"/>
                </a:solidFill>
              </a:rPr>
              <a:t>Engage your reader with a story first, then hook them with science</a:t>
            </a:r>
          </a:p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4F82B2-998D-4DFD-AAB8-8D5E996F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2359" y="2715646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2A74A5-FD5A-4F38-B684-FF1DD207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25412" y="1891181"/>
            <a:ext cx="684000" cy="68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4AF12-5051-4EAF-BA18-E05BA2249F2F}"/>
              </a:ext>
            </a:extLst>
          </p:cNvPr>
          <p:cNvSpPr txBox="1"/>
          <p:nvPr/>
        </p:nvSpPr>
        <p:spPr>
          <a:xfrm>
            <a:off x="5762625" y="1922834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8CC57-9560-479F-96BA-B1E8B49741E5}"/>
              </a:ext>
            </a:extLst>
          </p:cNvPr>
          <p:cNvSpPr txBox="1"/>
          <p:nvPr/>
        </p:nvSpPr>
        <p:spPr>
          <a:xfrm>
            <a:off x="4524791" y="3054840"/>
            <a:ext cx="2885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Don’t be afraid to use analogy to explain a difficult concept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AAAC002A-6008-4EFA-8C0E-6C0EED5EF397}"/>
              </a:ext>
            </a:extLst>
          </p:cNvPr>
          <p:cNvSpPr txBox="1">
            <a:spLocks/>
          </p:cNvSpPr>
          <p:nvPr/>
        </p:nvSpPr>
        <p:spPr>
          <a:xfrm>
            <a:off x="665568" y="2816943"/>
            <a:ext cx="3348000" cy="22916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prstClr val="black"/>
                </a:solidFill>
              </a:rPr>
              <a:t>Be humble: New discoveries are made every day in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Safety procedures_RVA_v4" id="{94FF351A-4B06-4881-8D26-DC6D64B3CFD2}" vid="{E8C023A2-25EA-47E0-92DC-6E1BD008E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06DFB17-E262-4301-8AA5-FCE7109ED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6B2BE6-8FE9-4318-AA40-8F70CEED6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39AE0-32C9-4F1D-B08C-0B8B9BAFC18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 procedures</Template>
  <TotalTime>0</TotalTime>
  <Words>348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Corbel</vt:lpstr>
      <vt:lpstr>Franklin Gothic Demi</vt:lpstr>
      <vt:lpstr>Franklin Gothic Medium</vt:lpstr>
      <vt:lpstr>Headlines</vt:lpstr>
      <vt:lpstr>NASA Space grant Science Writing 2019-2020</vt:lpstr>
      <vt:lpstr>INTRODUCTION</vt:lpstr>
      <vt:lpstr>Opportunities to Connect and Inspire</vt:lpstr>
      <vt:lpstr>How We Connected</vt:lpstr>
      <vt:lpstr>How We Connected</vt:lpstr>
      <vt:lpstr>Collecting Data (facts) as a Science Journalist</vt:lpstr>
      <vt:lpstr>What’s credible?</vt:lpstr>
      <vt:lpstr>What’s Not Credible?</vt:lpstr>
      <vt:lpstr>Conclusions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2020-02-25T02:57:12Z</dcterms:created>
  <dcterms:modified xsi:type="dcterms:W3CDTF">2020-04-03T18:46:29Z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